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9093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8"/>
    <p:restoredTop sz="94672"/>
  </p:normalViewPr>
  <p:slideViewPr>
    <p:cSldViewPr>
      <p:cViewPr>
        <p:scale>
          <a:sx n="100" d="100"/>
          <a:sy n="100" d="100"/>
        </p:scale>
        <p:origin x="2400" y="-10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381" cy="493890"/>
          </a:xfrm>
          <a:prstGeom prst="rect">
            <a:avLst/>
          </a:prstGeom>
        </p:spPr>
        <p:txBody>
          <a:bodyPr vert="horz" lIns="81254" tIns="40627" rIns="81254" bIns="4062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007" y="0"/>
            <a:ext cx="2919381" cy="493890"/>
          </a:xfrm>
          <a:prstGeom prst="rect">
            <a:avLst/>
          </a:prstGeom>
        </p:spPr>
        <p:txBody>
          <a:bodyPr vert="horz" lIns="81254" tIns="40627" rIns="81254" bIns="40627" rtlCol="0"/>
          <a:lstStyle>
            <a:lvl1pPr algn="r">
              <a:defRPr sz="1100"/>
            </a:lvl1pPr>
          </a:lstStyle>
          <a:p>
            <a:fld id="{AD51F379-B986-40FE-B765-DF05D3E84D26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2813" y="1233488"/>
            <a:ext cx="2370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1254" tIns="40627" rIns="81254" bIns="406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127" y="4747949"/>
            <a:ext cx="5387510" cy="3885076"/>
          </a:xfrm>
          <a:prstGeom prst="rect">
            <a:avLst/>
          </a:prstGeom>
        </p:spPr>
        <p:txBody>
          <a:bodyPr vert="horz" lIns="81254" tIns="40627" rIns="81254" bIns="406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2423"/>
            <a:ext cx="2919381" cy="493890"/>
          </a:xfrm>
          <a:prstGeom prst="rect">
            <a:avLst/>
          </a:prstGeom>
        </p:spPr>
        <p:txBody>
          <a:bodyPr vert="horz" lIns="81254" tIns="40627" rIns="81254" bIns="4062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007" y="9372423"/>
            <a:ext cx="2919381" cy="493890"/>
          </a:xfrm>
          <a:prstGeom prst="rect">
            <a:avLst/>
          </a:prstGeom>
        </p:spPr>
        <p:txBody>
          <a:bodyPr vert="horz" lIns="81254" tIns="40627" rIns="81254" bIns="40627" rtlCol="0" anchor="b"/>
          <a:lstStyle>
            <a:lvl1pPr algn="r">
              <a:defRPr sz="1100"/>
            </a:lvl1pPr>
          </a:lstStyle>
          <a:p>
            <a:fld id="{DBBAC87E-0DFF-4A2C-ADCE-33FA2610AA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849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BAC87E-0DFF-4A2C-ADCE-33FA2610AA2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514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381883"/>
            <a:ext cx="6611937" cy="22909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6109208"/>
            <a:ext cx="5445125" cy="272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952" y="10800011"/>
            <a:ext cx="0" cy="108585"/>
          </a:xfrm>
          <a:custGeom>
            <a:avLst/>
            <a:gdLst/>
            <a:ahLst/>
            <a:cxnLst/>
            <a:rect l="l" t="t" r="r" b="b"/>
            <a:pathLst>
              <a:path h="108584">
                <a:moveTo>
                  <a:pt x="0" y="0"/>
                </a:moveTo>
                <a:lnTo>
                  <a:pt x="0" y="107993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-952" y="0"/>
            <a:ext cx="0" cy="108585"/>
          </a:xfrm>
          <a:custGeom>
            <a:avLst/>
            <a:gdLst/>
            <a:ahLst/>
            <a:cxnLst/>
            <a:rect l="l" t="t" r="r" b="b"/>
            <a:pathLst>
              <a:path h="108585">
                <a:moveTo>
                  <a:pt x="0" y="0"/>
                </a:moveTo>
                <a:lnTo>
                  <a:pt x="0" y="10800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>
                <a:moveTo>
                  <a:pt x="0" y="0"/>
                </a:moveTo>
                <a:lnTo>
                  <a:pt x="10800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667999" y="0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4">
                <a:moveTo>
                  <a:pt x="0" y="0"/>
                </a:moveTo>
                <a:lnTo>
                  <a:pt x="10799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12"/>
            <a:ext cx="7776209" cy="10908030"/>
          </a:xfrm>
          <a:custGeom>
            <a:avLst/>
            <a:gdLst/>
            <a:ahLst/>
            <a:cxnLst/>
            <a:rect l="l" t="t" r="r" b="b"/>
            <a:pathLst>
              <a:path w="7776209" h="10908030">
                <a:moveTo>
                  <a:pt x="0" y="10907991"/>
                </a:moveTo>
                <a:lnTo>
                  <a:pt x="7776006" y="10907991"/>
                </a:lnTo>
                <a:lnTo>
                  <a:pt x="7776006" y="0"/>
                </a:lnTo>
                <a:lnTo>
                  <a:pt x="0" y="0"/>
                </a:lnTo>
                <a:lnTo>
                  <a:pt x="0" y="10907991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75985" y="467997"/>
            <a:ext cx="6824980" cy="8784590"/>
          </a:xfrm>
          <a:custGeom>
            <a:avLst/>
            <a:gdLst/>
            <a:ahLst/>
            <a:cxnLst/>
            <a:rect l="l" t="t" r="r" b="b"/>
            <a:pathLst>
              <a:path w="6824980" h="8784590">
                <a:moveTo>
                  <a:pt x="6416967" y="0"/>
                </a:moveTo>
                <a:lnTo>
                  <a:pt x="407847" y="0"/>
                </a:lnTo>
                <a:lnTo>
                  <a:pt x="360284" y="2743"/>
                </a:lnTo>
                <a:lnTo>
                  <a:pt x="314332" y="10771"/>
                </a:lnTo>
                <a:lnTo>
                  <a:pt x="270297" y="23777"/>
                </a:lnTo>
                <a:lnTo>
                  <a:pt x="228487" y="41454"/>
                </a:lnTo>
                <a:lnTo>
                  <a:pt x="189205" y="63497"/>
                </a:lnTo>
                <a:lnTo>
                  <a:pt x="152760" y="89599"/>
                </a:lnTo>
                <a:lnTo>
                  <a:pt x="119456" y="119456"/>
                </a:lnTo>
                <a:lnTo>
                  <a:pt x="89599" y="152760"/>
                </a:lnTo>
                <a:lnTo>
                  <a:pt x="63497" y="189205"/>
                </a:lnTo>
                <a:lnTo>
                  <a:pt x="41454" y="228487"/>
                </a:lnTo>
                <a:lnTo>
                  <a:pt x="23777" y="270297"/>
                </a:lnTo>
                <a:lnTo>
                  <a:pt x="10771" y="314332"/>
                </a:lnTo>
                <a:lnTo>
                  <a:pt x="2743" y="360284"/>
                </a:lnTo>
                <a:lnTo>
                  <a:pt x="0" y="407847"/>
                </a:lnTo>
                <a:lnTo>
                  <a:pt x="0" y="8376577"/>
                </a:lnTo>
                <a:lnTo>
                  <a:pt x="2743" y="8424138"/>
                </a:lnTo>
                <a:lnTo>
                  <a:pt x="10771" y="8470087"/>
                </a:lnTo>
                <a:lnTo>
                  <a:pt x="23777" y="8514120"/>
                </a:lnTo>
                <a:lnTo>
                  <a:pt x="41454" y="8555929"/>
                </a:lnTo>
                <a:lnTo>
                  <a:pt x="63497" y="8595209"/>
                </a:lnTo>
                <a:lnTo>
                  <a:pt x="89599" y="8631654"/>
                </a:lnTo>
                <a:lnTo>
                  <a:pt x="119456" y="8664957"/>
                </a:lnTo>
                <a:lnTo>
                  <a:pt x="152760" y="8694813"/>
                </a:lnTo>
                <a:lnTo>
                  <a:pt x="189205" y="8720915"/>
                </a:lnTo>
                <a:lnTo>
                  <a:pt x="228487" y="8742958"/>
                </a:lnTo>
                <a:lnTo>
                  <a:pt x="270297" y="8760635"/>
                </a:lnTo>
                <a:lnTo>
                  <a:pt x="314332" y="8773640"/>
                </a:lnTo>
                <a:lnTo>
                  <a:pt x="360284" y="8781668"/>
                </a:lnTo>
                <a:lnTo>
                  <a:pt x="407847" y="8784412"/>
                </a:lnTo>
                <a:lnTo>
                  <a:pt x="6416967" y="8784412"/>
                </a:lnTo>
                <a:lnTo>
                  <a:pt x="6464528" y="8781668"/>
                </a:lnTo>
                <a:lnTo>
                  <a:pt x="6510477" y="8773640"/>
                </a:lnTo>
                <a:lnTo>
                  <a:pt x="6554510" y="8760635"/>
                </a:lnTo>
                <a:lnTo>
                  <a:pt x="6596319" y="8742958"/>
                </a:lnTo>
                <a:lnTo>
                  <a:pt x="6635599" y="8720915"/>
                </a:lnTo>
                <a:lnTo>
                  <a:pt x="6672044" y="8694813"/>
                </a:lnTo>
                <a:lnTo>
                  <a:pt x="6705347" y="8664957"/>
                </a:lnTo>
                <a:lnTo>
                  <a:pt x="6735203" y="8631654"/>
                </a:lnTo>
                <a:lnTo>
                  <a:pt x="6761305" y="8595209"/>
                </a:lnTo>
                <a:lnTo>
                  <a:pt x="6783348" y="8555929"/>
                </a:lnTo>
                <a:lnTo>
                  <a:pt x="6801025" y="8514120"/>
                </a:lnTo>
                <a:lnTo>
                  <a:pt x="6814030" y="8470087"/>
                </a:lnTo>
                <a:lnTo>
                  <a:pt x="6822058" y="8424138"/>
                </a:lnTo>
                <a:lnTo>
                  <a:pt x="6824802" y="8376577"/>
                </a:lnTo>
                <a:lnTo>
                  <a:pt x="6824802" y="407847"/>
                </a:lnTo>
                <a:lnTo>
                  <a:pt x="6822058" y="360284"/>
                </a:lnTo>
                <a:lnTo>
                  <a:pt x="6814030" y="314332"/>
                </a:lnTo>
                <a:lnTo>
                  <a:pt x="6801025" y="270297"/>
                </a:lnTo>
                <a:lnTo>
                  <a:pt x="6783348" y="228487"/>
                </a:lnTo>
                <a:lnTo>
                  <a:pt x="6761305" y="189205"/>
                </a:lnTo>
                <a:lnTo>
                  <a:pt x="6735203" y="152760"/>
                </a:lnTo>
                <a:lnTo>
                  <a:pt x="6705347" y="119456"/>
                </a:lnTo>
                <a:lnTo>
                  <a:pt x="6672044" y="89599"/>
                </a:lnTo>
                <a:lnTo>
                  <a:pt x="6635599" y="63497"/>
                </a:lnTo>
                <a:lnTo>
                  <a:pt x="6596319" y="41454"/>
                </a:lnTo>
                <a:lnTo>
                  <a:pt x="6554510" y="23777"/>
                </a:lnTo>
                <a:lnTo>
                  <a:pt x="6510477" y="10771"/>
                </a:lnTo>
                <a:lnTo>
                  <a:pt x="6464528" y="2743"/>
                </a:lnTo>
                <a:lnTo>
                  <a:pt x="641696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937" y="436372"/>
            <a:ext cx="7000875" cy="17454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937" y="2509139"/>
            <a:ext cx="7000875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73134F05-9C4B-1342-ADE5-AB8FFFBE6256}"/>
              </a:ext>
            </a:extLst>
          </p:cNvPr>
          <p:cNvSpPr txBox="1">
            <a:spLocks/>
          </p:cNvSpPr>
          <p:nvPr/>
        </p:nvSpPr>
        <p:spPr>
          <a:xfrm>
            <a:off x="750646" y="1356492"/>
            <a:ext cx="6237605" cy="119391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6050" b="1" i="0">
                <a:solidFill>
                  <a:srgbClr val="414042"/>
                </a:solidFill>
                <a:latin typeface="KozGoPr6N-Heavy"/>
                <a:ea typeface="+mj-ea"/>
                <a:cs typeface="KozGoPr6N-Heavy"/>
              </a:defRPr>
            </a:lvl1pPr>
          </a:lstStyle>
          <a:p>
            <a:pPr marL="12700">
              <a:spcBef>
                <a:spcPts val="90"/>
              </a:spcBef>
            </a:pPr>
            <a:r>
              <a:rPr kumimoji="0" lang="ja-JP" altLang="en-US" sz="2800" kern="0" spc="-10" dirty="0">
                <a:latin typeface="Yu Gothic" panose="020B0400000000000000" pitchFamily="34" charset="-128"/>
                <a:ea typeface="Yu Gothic" panose="020B0400000000000000" pitchFamily="34" charset="-128"/>
              </a:rPr>
              <a:t>　</a:t>
            </a:r>
            <a:r>
              <a:rPr kumimoji="0" lang="ja-JP" altLang="en-US" sz="2400" kern="0" spc="-10" dirty="0">
                <a:latin typeface="Yu Gothic" panose="020B0400000000000000" pitchFamily="34" charset="-128"/>
                <a:ea typeface="Yu Gothic" panose="020B0400000000000000" pitchFamily="34" charset="-128"/>
              </a:rPr>
              <a:t>技術士第二次試験</a:t>
            </a:r>
            <a:endParaRPr kumimoji="0" lang="en-US" altLang="ja-JP" sz="2400" kern="0" spc="-10" dirty="0"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marL="12700">
              <a:spcBef>
                <a:spcPts val="90"/>
              </a:spcBef>
            </a:pPr>
            <a:r>
              <a:rPr kumimoji="0" lang="ja-JP" altLang="en-US" sz="4800" kern="0" spc="-10" dirty="0">
                <a:latin typeface="Yu Gothic" panose="020B0400000000000000" pitchFamily="34" charset="-128"/>
                <a:ea typeface="Yu Gothic" panose="020B0400000000000000" pitchFamily="34" charset="-128"/>
              </a:rPr>
              <a:t>　</a:t>
            </a:r>
            <a:r>
              <a:rPr kumimoji="0" lang="ja-JP" altLang="en-US" sz="4400" kern="0" spc="-10" dirty="0">
                <a:latin typeface="Yu Gothic" panose="020B0400000000000000" pitchFamily="34" charset="-128"/>
                <a:ea typeface="Yu Gothic" panose="020B0400000000000000" pitchFamily="34" charset="-128"/>
              </a:rPr>
              <a:t>受験申込書完成講座</a:t>
            </a: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9ABA7EA3-F132-4448-B541-7AAF53AA21CD}"/>
              </a:ext>
            </a:extLst>
          </p:cNvPr>
          <p:cNvSpPr txBox="1"/>
          <p:nvPr/>
        </p:nvSpPr>
        <p:spPr>
          <a:xfrm>
            <a:off x="1036687" y="788479"/>
            <a:ext cx="5690235" cy="262251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ja-JP" altLang="en-US" sz="1600" b="1" spc="2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令和７年度（</a:t>
            </a:r>
            <a:r>
              <a:rPr lang="en-US" altLang="ja-JP" sz="1600" b="1" spc="2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2025</a:t>
            </a:r>
            <a:r>
              <a:rPr lang="ja-JP" altLang="en-US" sz="1600" b="1" spc="2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）技術士第二次試験受験セミナー</a:t>
            </a:r>
            <a:endParaRPr sz="1600" b="1" dirty="0"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7ADDF717-129F-C445-859A-0A17907E1B80}"/>
              </a:ext>
            </a:extLst>
          </p:cNvPr>
          <p:cNvSpPr txBox="1"/>
          <p:nvPr/>
        </p:nvSpPr>
        <p:spPr>
          <a:xfrm>
            <a:off x="817331" y="6151986"/>
            <a:ext cx="3170736" cy="3229088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200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①ＨＰからお申込みください。</a:t>
            </a:r>
            <a:r>
              <a:rPr lang="en-US" altLang="ja-JP" sz="1200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※3/23</a:t>
            </a:r>
            <a:r>
              <a:rPr lang="ja-JP" altLang="en-US" sz="1200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締切</a:t>
            </a: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200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②担当講師調整後、受付メールを送信します。</a:t>
            </a:r>
            <a:endParaRPr lang="en-US" altLang="ja-JP" sz="1200" dirty="0">
              <a:solidFill>
                <a:srgbClr val="231F20"/>
              </a:solidFill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200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　メールを受信後，下記口座へ受講料を</a:t>
            </a:r>
            <a:endParaRPr lang="en-US" altLang="ja-JP" sz="1200" dirty="0">
              <a:solidFill>
                <a:srgbClr val="231F20"/>
              </a:solidFill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200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　お振込ください。</a:t>
            </a: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200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　指定口座：三井住友銀行　備後町支店 </a:t>
            </a:r>
            <a:endParaRPr lang="en-US" altLang="ja-JP" sz="1200" dirty="0">
              <a:solidFill>
                <a:srgbClr val="231F20"/>
              </a:solidFill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200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　</a:t>
            </a:r>
            <a:r>
              <a:rPr lang="en-US" altLang="ja-JP" sz="1200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(</a:t>
            </a:r>
            <a:r>
              <a:rPr lang="ja-JP" altLang="en-US" sz="1200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普通</a:t>
            </a:r>
            <a:r>
              <a:rPr lang="en-US" altLang="ja-JP" sz="1200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)0698974 </a:t>
            </a:r>
            <a:r>
              <a:rPr lang="ja-JP" altLang="en-US" sz="1200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（公社）大阪技術振興協会</a:t>
            </a: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200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 ③受講料確認後，担当講師のメールアドレス　</a:t>
            </a:r>
            <a:endParaRPr lang="en-US" altLang="ja-JP" sz="1200" dirty="0">
              <a:solidFill>
                <a:srgbClr val="231F20"/>
              </a:solidFill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200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　を連絡しますので，昨年度（もしくは直</a:t>
            </a:r>
            <a:endParaRPr lang="en-US" altLang="ja-JP" sz="1200" dirty="0">
              <a:solidFill>
                <a:srgbClr val="231F20"/>
              </a:solidFill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200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　近）の受験申込書をご送信ください。　</a:t>
            </a: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200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④講師との直接のメール指導で，受験申込　</a:t>
            </a:r>
            <a:endParaRPr lang="en-US" altLang="ja-JP" sz="1200" dirty="0">
              <a:solidFill>
                <a:srgbClr val="231F20"/>
              </a:solidFill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200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　書を完成させてください。</a:t>
            </a:r>
            <a:r>
              <a:rPr lang="en-US" altLang="ja-JP" sz="1200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※4/1</a:t>
            </a:r>
            <a:r>
              <a:rPr lang="ja-JP" altLang="en-US" sz="1200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以降は新</a:t>
            </a:r>
            <a:endParaRPr lang="en-US" altLang="ja-JP" sz="1200" dirty="0">
              <a:solidFill>
                <a:srgbClr val="231F20"/>
              </a:solidFill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lang="ja-JP" altLang="en-US" sz="1200" dirty="0">
                <a:solidFill>
                  <a:srgbClr val="231F20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uka Gothic Pr6N"/>
              </a:rPr>
              <a:t>　しい受験申込書に入力しなおしてください。</a:t>
            </a: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endParaRPr lang="ja-JP" altLang="en-US" sz="1200" b="1" dirty="0">
              <a:solidFill>
                <a:srgbClr val="231F20"/>
              </a:solidFill>
              <a:latin typeface="Yu Gothic" panose="020B0400000000000000" pitchFamily="34" charset="-128"/>
              <a:ea typeface="Yu Gothic" panose="020B0400000000000000" pitchFamily="34" charset="-128"/>
              <a:cs typeface="Kozuka Gothic Pr6N"/>
            </a:endParaRPr>
          </a:p>
        </p:txBody>
      </p:sp>
      <p:sp>
        <p:nvSpPr>
          <p:cNvPr id="7" name="object 10">
            <a:extLst>
              <a:ext uri="{FF2B5EF4-FFF2-40B4-BE49-F238E27FC236}">
                <a16:creationId xmlns:a16="http://schemas.microsoft.com/office/drawing/2014/main" id="{4A49A4DA-C6AB-9D41-8FD1-6EEFC71B04BE}"/>
              </a:ext>
            </a:extLst>
          </p:cNvPr>
          <p:cNvSpPr txBox="1"/>
          <p:nvPr/>
        </p:nvSpPr>
        <p:spPr>
          <a:xfrm>
            <a:off x="4176625" y="9508089"/>
            <a:ext cx="2997843" cy="32252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b="1" spc="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TEL：</a:t>
            </a:r>
            <a:r>
              <a:rPr lang="en-US" sz="2000" b="1" spc="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06</a:t>
            </a:r>
            <a:r>
              <a:rPr sz="2000" b="1" spc="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-</a:t>
            </a:r>
            <a:r>
              <a:rPr lang="en-US" sz="2000" b="1" spc="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6444</a:t>
            </a:r>
            <a:r>
              <a:rPr sz="2000" b="1" spc="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-</a:t>
            </a:r>
            <a:r>
              <a:rPr lang="en-US" sz="2000" b="1" spc="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4798</a:t>
            </a:r>
            <a:endParaRPr sz="2000" b="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8" name="object 11">
            <a:extLst>
              <a:ext uri="{FF2B5EF4-FFF2-40B4-BE49-F238E27FC236}">
                <a16:creationId xmlns:a16="http://schemas.microsoft.com/office/drawing/2014/main" id="{AEEAE272-78B3-FF45-805D-494FBB049DB8}"/>
              </a:ext>
            </a:extLst>
          </p:cNvPr>
          <p:cNvSpPr txBox="1"/>
          <p:nvPr/>
        </p:nvSpPr>
        <p:spPr>
          <a:xfrm>
            <a:off x="4179164" y="9846489"/>
            <a:ext cx="3090545" cy="32252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b="1" spc="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http</a:t>
            </a:r>
            <a:r>
              <a:rPr lang="en-US" sz="2000" b="1" spc="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s</a:t>
            </a:r>
            <a:r>
              <a:rPr sz="2000" b="1" spc="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://www.</a:t>
            </a:r>
            <a:r>
              <a:rPr lang="en-US" sz="2000" b="1" spc="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otpea.or.jp</a:t>
            </a:r>
            <a:endParaRPr sz="2000" b="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9" name="object 12">
            <a:extLst>
              <a:ext uri="{FF2B5EF4-FFF2-40B4-BE49-F238E27FC236}">
                <a16:creationId xmlns:a16="http://schemas.microsoft.com/office/drawing/2014/main" id="{C62734CF-FD48-E84D-A6E1-0BFE13497663}"/>
              </a:ext>
            </a:extLst>
          </p:cNvPr>
          <p:cNvSpPr txBox="1"/>
          <p:nvPr/>
        </p:nvSpPr>
        <p:spPr>
          <a:xfrm>
            <a:off x="698534" y="9233738"/>
            <a:ext cx="3090545" cy="753796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700">
              <a:lnSpc>
                <a:spcPts val="1200"/>
              </a:lnSpc>
              <a:spcBef>
                <a:spcPts val="1470"/>
              </a:spcBef>
            </a:pPr>
            <a:r>
              <a:rPr lang="ja-JP" altLang="en-US" sz="1400" b="1" spc="-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公益社団法人</a:t>
            </a:r>
            <a:endParaRPr lang="en-US" altLang="ja-JP" sz="1400" b="1" spc="-5" dirty="0">
              <a:solidFill>
                <a:srgbClr val="414042"/>
              </a:solidFill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  <a:p>
            <a:pPr marL="12700">
              <a:lnSpc>
                <a:spcPts val="1200"/>
              </a:lnSpc>
              <a:spcBef>
                <a:spcPts val="1470"/>
              </a:spcBef>
            </a:pPr>
            <a:r>
              <a:rPr lang="ja-JP" altLang="en-US" sz="2900" b="1" spc="-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大阪技術振興協会</a:t>
            </a:r>
            <a:endParaRPr sz="1200" b="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10" name="object 13">
            <a:extLst>
              <a:ext uri="{FF2B5EF4-FFF2-40B4-BE49-F238E27FC236}">
                <a16:creationId xmlns:a16="http://schemas.microsoft.com/office/drawing/2014/main" id="{96A25CB0-005B-FA43-B3A4-5B2EC67DC19F}"/>
              </a:ext>
            </a:extLst>
          </p:cNvPr>
          <p:cNvSpPr txBox="1"/>
          <p:nvPr/>
        </p:nvSpPr>
        <p:spPr>
          <a:xfrm>
            <a:off x="4001386" y="6220451"/>
            <a:ext cx="2993398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2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　　</a:t>
            </a:r>
            <a:r>
              <a:rPr lang="en-US" sz="2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8,800</a:t>
            </a:r>
            <a:r>
              <a:rPr lang="ja-JP" altLang="en-US" sz="2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円</a:t>
            </a:r>
            <a:r>
              <a:rPr sz="2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(</a:t>
            </a:r>
            <a:r>
              <a:rPr lang="ja-JP" altLang="en-US" sz="2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税込</a:t>
            </a:r>
            <a:r>
              <a:rPr sz="2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)</a:t>
            </a:r>
            <a:endParaRPr sz="2400" b="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11" name="object 16">
            <a:extLst>
              <a:ext uri="{FF2B5EF4-FFF2-40B4-BE49-F238E27FC236}">
                <a16:creationId xmlns:a16="http://schemas.microsoft.com/office/drawing/2014/main" id="{AFCE6568-40AB-EE43-BF68-E669364680D4}"/>
              </a:ext>
            </a:extLst>
          </p:cNvPr>
          <p:cNvSpPr txBox="1"/>
          <p:nvPr/>
        </p:nvSpPr>
        <p:spPr>
          <a:xfrm>
            <a:off x="4219199" y="7017624"/>
            <a:ext cx="2775585" cy="13830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1200" b="1" spc="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〇機械部門  　     〇電気電子部門  </a:t>
            </a:r>
            <a:endParaRPr lang="en-US" altLang="ja-JP" sz="1200" b="1" spc="5" dirty="0">
              <a:solidFill>
                <a:srgbClr val="414042"/>
              </a:solidFill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1200" b="1" spc="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〇化学部門 　      〇金属部門  　</a:t>
            </a:r>
            <a:endParaRPr lang="en-US" altLang="ja-JP" sz="1200" b="1" spc="5" dirty="0">
              <a:solidFill>
                <a:srgbClr val="414042"/>
              </a:solidFill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1200" b="1" spc="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〇建設部門           〇上下水道部門</a:t>
            </a:r>
            <a:endParaRPr lang="en-US" altLang="ja-JP" sz="1200" b="1" spc="5" dirty="0">
              <a:solidFill>
                <a:srgbClr val="414042"/>
              </a:solidFill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1200" b="1" spc="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〇衛生工学部門　〇農業部門 　　   </a:t>
            </a:r>
            <a:endParaRPr lang="en-US" altLang="ja-JP" sz="1200" b="1" spc="5" dirty="0">
              <a:solidFill>
                <a:srgbClr val="414042"/>
              </a:solidFill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1200" b="1" spc="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〇経営工学部門　〇情報工学部門　</a:t>
            </a:r>
            <a:endParaRPr lang="en-US" altLang="ja-JP" sz="1200" b="1" spc="5" dirty="0">
              <a:solidFill>
                <a:srgbClr val="414042"/>
              </a:solidFill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1200" b="1" spc="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〇応用理学部門　〇環境部門　　　</a:t>
            </a:r>
            <a:endParaRPr lang="en-US" altLang="ja-JP" sz="1200" b="1" spc="5" dirty="0">
              <a:solidFill>
                <a:srgbClr val="414042"/>
              </a:solidFill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ja-JP" altLang="en-US" sz="1200" b="1" spc="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〇原子力・放射線部門</a:t>
            </a:r>
            <a:endParaRPr lang="ja-JP" altLang="en-US" sz="1000" b="1" spc="5" dirty="0">
              <a:solidFill>
                <a:srgbClr val="414042"/>
              </a:solidFill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14" name="object 12">
            <a:extLst>
              <a:ext uri="{FF2B5EF4-FFF2-40B4-BE49-F238E27FC236}">
                <a16:creationId xmlns:a16="http://schemas.microsoft.com/office/drawing/2014/main" id="{048E3FFE-CC40-A743-ACB5-65C3AB499760}"/>
              </a:ext>
            </a:extLst>
          </p:cNvPr>
          <p:cNvSpPr txBox="1"/>
          <p:nvPr/>
        </p:nvSpPr>
        <p:spPr>
          <a:xfrm>
            <a:off x="705534" y="9830612"/>
            <a:ext cx="3450770" cy="577594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12700">
              <a:lnSpc>
                <a:spcPts val="1200"/>
              </a:lnSpc>
              <a:spcBef>
                <a:spcPts val="570"/>
              </a:spcBef>
            </a:pPr>
            <a:r>
              <a:rPr sz="12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〒</a:t>
            </a:r>
            <a:r>
              <a:rPr lang="en-US" sz="12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538</a:t>
            </a:r>
            <a:r>
              <a:rPr sz="12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-</a:t>
            </a:r>
            <a:r>
              <a:rPr lang="en-US" sz="12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0044</a:t>
            </a:r>
            <a:r>
              <a:rPr sz="1200" b="1" spc="-7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 </a:t>
            </a:r>
            <a:r>
              <a:rPr lang="ja-JP" altLang="en-US" sz="1200" b="1" spc="-7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大阪市西区靭本町</a:t>
            </a:r>
            <a:r>
              <a:rPr lang="en-US" altLang="ja-JP" sz="1200" b="1" spc="-7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1-8-4</a:t>
            </a:r>
          </a:p>
          <a:p>
            <a:pPr marL="12700">
              <a:lnSpc>
                <a:spcPts val="1200"/>
              </a:lnSpc>
              <a:spcBef>
                <a:spcPts val="570"/>
              </a:spcBef>
            </a:pPr>
            <a:r>
              <a:rPr lang="ja-JP" altLang="en-US" sz="1200" b="1" spc="-7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大阪科学技術センタービル</a:t>
            </a:r>
            <a:r>
              <a:rPr lang="en-US" altLang="ja-JP" sz="1200" b="1" spc="-7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504</a:t>
            </a:r>
            <a:r>
              <a:rPr lang="ja-JP" altLang="en-US" sz="1200" b="1" spc="-75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号室</a:t>
            </a:r>
            <a:endParaRPr sz="1200" b="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1DB3B583-E346-5B44-9292-B2AACAF1E0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678" y="5861744"/>
            <a:ext cx="2730500" cy="254000"/>
          </a:xfrm>
          <a:prstGeom prst="rect">
            <a:avLst/>
          </a:prstGeom>
        </p:spPr>
      </p:pic>
      <p:sp>
        <p:nvSpPr>
          <p:cNvPr id="16" name="object 6">
            <a:extLst>
              <a:ext uri="{FF2B5EF4-FFF2-40B4-BE49-F238E27FC236}">
                <a16:creationId xmlns:a16="http://schemas.microsoft.com/office/drawing/2014/main" id="{33C45AF2-562F-3D47-869E-B580CF0183E4}"/>
              </a:ext>
            </a:extLst>
          </p:cNvPr>
          <p:cNvSpPr txBox="1"/>
          <p:nvPr/>
        </p:nvSpPr>
        <p:spPr>
          <a:xfrm>
            <a:off x="1450090" y="5893049"/>
            <a:ext cx="158743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7665" algn="l"/>
              </a:tabLst>
            </a:pPr>
            <a:r>
              <a:rPr lang="ja-JP" altLang="en-US" sz="1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申込と受講の流れ</a:t>
            </a:r>
            <a:endParaRPr sz="1400" b="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5A3BB8DE-73D5-F04C-B79C-E5EC3E9E0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6304" y="5861744"/>
            <a:ext cx="2730500" cy="254000"/>
          </a:xfrm>
          <a:prstGeom prst="rect">
            <a:avLst/>
          </a:prstGeom>
        </p:spPr>
      </p:pic>
      <p:sp>
        <p:nvSpPr>
          <p:cNvPr id="18" name="object 8">
            <a:extLst>
              <a:ext uri="{FF2B5EF4-FFF2-40B4-BE49-F238E27FC236}">
                <a16:creationId xmlns:a16="http://schemas.microsoft.com/office/drawing/2014/main" id="{070F29C9-325D-E84A-B74B-0AE7B33C6ED6}"/>
              </a:ext>
            </a:extLst>
          </p:cNvPr>
          <p:cNvSpPr txBox="1"/>
          <p:nvPr/>
        </p:nvSpPr>
        <p:spPr>
          <a:xfrm>
            <a:off x="5139969" y="5864672"/>
            <a:ext cx="55880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7665" algn="l"/>
              </a:tabLst>
            </a:pPr>
            <a:r>
              <a:rPr lang="ja-JP" altLang="en-US" sz="1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受講料</a:t>
            </a:r>
            <a:endParaRPr lang="en-US" altLang="ja-JP" sz="1400" b="1" dirty="0">
              <a:solidFill>
                <a:srgbClr val="414042"/>
              </a:solidFill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98208851-9965-644B-A317-5B8AD0D108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6625" y="6710476"/>
            <a:ext cx="2730500" cy="254000"/>
          </a:xfrm>
          <a:prstGeom prst="rect">
            <a:avLst/>
          </a:prstGeom>
        </p:spPr>
      </p:pic>
      <p:sp>
        <p:nvSpPr>
          <p:cNvPr id="20" name="object 15">
            <a:extLst>
              <a:ext uri="{FF2B5EF4-FFF2-40B4-BE49-F238E27FC236}">
                <a16:creationId xmlns:a16="http://schemas.microsoft.com/office/drawing/2014/main" id="{F3BF6E16-A2DD-8B41-BA5C-21D2384F07E7}"/>
              </a:ext>
            </a:extLst>
          </p:cNvPr>
          <p:cNvSpPr txBox="1"/>
          <p:nvPr/>
        </p:nvSpPr>
        <p:spPr>
          <a:xfrm>
            <a:off x="5088802" y="6754361"/>
            <a:ext cx="90614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7665" algn="l"/>
              </a:tabLst>
            </a:pPr>
            <a:r>
              <a:rPr lang="ja-JP" altLang="en-US" sz="1400" b="1" dirty="0">
                <a:solidFill>
                  <a:srgbClr val="414042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KozGoPr6N-Heavy"/>
              </a:rPr>
              <a:t>開講部門</a:t>
            </a:r>
            <a:endParaRPr sz="1400" b="1" dirty="0">
              <a:latin typeface="Yu Gothic" panose="020B0400000000000000" pitchFamily="34" charset="-128"/>
              <a:ea typeface="Yu Gothic" panose="020B0400000000000000" pitchFamily="34" charset="-128"/>
              <a:cs typeface="KozGoPr6N-Heavy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3EDB6A8-A5AD-4B20-B827-FDE2464AA452}"/>
              </a:ext>
            </a:extLst>
          </p:cNvPr>
          <p:cNvSpPr txBox="1"/>
          <p:nvPr/>
        </p:nvSpPr>
        <p:spPr>
          <a:xfrm>
            <a:off x="899256" y="2587428"/>
            <a:ext cx="5940384" cy="8910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3350" indent="165100" algn="l">
              <a:lnSpc>
                <a:spcPts val="1600"/>
              </a:lnSpc>
            </a:pPr>
            <a:r>
              <a:rPr lang="ja-JP" altLang="ja-JP" sz="1100" b="1" kern="100" spc="15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技術士第二次試験の受験申込書</a:t>
            </a:r>
            <a:r>
              <a:rPr lang="en-US" altLang="ja-JP" sz="1100" b="1" kern="100" spc="15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/</a:t>
            </a:r>
            <a:r>
              <a:rPr lang="ja-JP" altLang="en-US" sz="1100" b="1" kern="100" spc="15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実務経験証明書</a:t>
            </a:r>
            <a:r>
              <a:rPr lang="ja-JP" altLang="ja-JP" sz="1100" b="1" kern="100" spc="15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は，筆記試験に合格した後の口頭試験において，非常に重要なものとなります。　</a:t>
            </a:r>
            <a:endParaRPr lang="en-US" altLang="ja-JP" sz="1100" b="1" kern="100" spc="15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indent="-41275" algn="l">
              <a:lnSpc>
                <a:spcPts val="1600"/>
              </a:lnSpc>
            </a:pPr>
            <a:r>
              <a:rPr lang="en-US" altLang="ja-JP" sz="1100" b="1" kern="100" spc="15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100" b="1" kern="100" spc="15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この講座では，</a:t>
            </a:r>
            <a:r>
              <a:rPr lang="ja-JP" altLang="ja-JP" sz="1100" b="1" u="wavy" kern="100" spc="15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過去に二次筆記試験を受験した方を対象に</a:t>
            </a:r>
            <a:r>
              <a:rPr lang="ja-JP" altLang="ja-JP" sz="1100" b="1" kern="100" spc="150" dirty="0">
                <a:solidFill>
                  <a:srgbClr val="FF0000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，</a:t>
            </a:r>
            <a:r>
              <a:rPr lang="ja-JP" altLang="en-US" sz="1100" b="1" kern="100" spc="15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お手元の実務経験証明書</a:t>
            </a:r>
            <a:r>
              <a:rPr lang="ja-JP" altLang="ja-JP" sz="1100" b="1" kern="100" spc="15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の見直しを行い，</a:t>
            </a:r>
            <a:r>
              <a:rPr lang="ja-JP" altLang="en-US" sz="1100" b="1" kern="100" spc="15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添削回数無制限で、完成まで</a:t>
            </a:r>
            <a:r>
              <a:rPr lang="ja-JP" altLang="ja-JP" sz="1100" b="1" kern="100" spc="15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メール指導します。</a:t>
            </a:r>
            <a:endParaRPr lang="ja-JP" altLang="ja-JP" sz="1100" b="1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883B47D-70AF-4BEF-835D-E634AED0B99E}"/>
              </a:ext>
            </a:extLst>
          </p:cNvPr>
          <p:cNvSpPr txBox="1"/>
          <p:nvPr/>
        </p:nvSpPr>
        <p:spPr>
          <a:xfrm>
            <a:off x="4176625" y="8511413"/>
            <a:ext cx="30905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900" dirty="0"/>
              <a:t>本申込みにより、協会が取得する個人情報は「当セミナーに関する連絡」のみに利用します。</a:t>
            </a:r>
          </a:p>
          <a:p>
            <a:r>
              <a:rPr lang="ja-JP" altLang="en-US" sz="900" dirty="0"/>
              <a:t>個人情報保護法に定める事項については、当協会の</a:t>
            </a:r>
            <a:r>
              <a:rPr lang="en-US" altLang="ja-JP" sz="900" dirty="0"/>
              <a:t>HP</a:t>
            </a:r>
            <a:r>
              <a:rPr lang="ja-JP" altLang="en-US" sz="900" dirty="0"/>
              <a:t>「個人情報保護基本方針」（プライベートポリシー）をご覧下さい。</a:t>
            </a:r>
          </a:p>
        </p:txBody>
      </p:sp>
      <p:pic>
        <p:nvPicPr>
          <p:cNvPr id="6" name="図 5" descr="ノートパソコンのキーボードを触っている手&#10;&#10;自動的に生成された説明">
            <a:extLst>
              <a:ext uri="{FF2B5EF4-FFF2-40B4-BE49-F238E27FC236}">
                <a16:creationId xmlns:a16="http://schemas.microsoft.com/office/drawing/2014/main" id="{E9CD791A-1D9B-46A3-A25A-49FCD202FD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604" y="3689154"/>
            <a:ext cx="4724400" cy="1868406"/>
          </a:xfrm>
          <a:prstGeom prst="rect">
            <a:avLst/>
          </a:prstGeom>
        </p:spPr>
      </p:pic>
      <p:sp>
        <p:nvSpPr>
          <p:cNvPr id="13" name="吹き出し: 四角形 12">
            <a:extLst>
              <a:ext uri="{FF2B5EF4-FFF2-40B4-BE49-F238E27FC236}">
                <a16:creationId xmlns:a16="http://schemas.microsoft.com/office/drawing/2014/main" id="{DECE6D72-6E7A-4A10-B6C5-78498D66F8B0}"/>
              </a:ext>
            </a:extLst>
          </p:cNvPr>
          <p:cNvSpPr/>
          <p:nvPr/>
        </p:nvSpPr>
        <p:spPr>
          <a:xfrm>
            <a:off x="4908210" y="1333688"/>
            <a:ext cx="2073171" cy="417868"/>
          </a:xfrm>
          <a:prstGeom prst="wedgeRectCallout">
            <a:avLst>
              <a:gd name="adj1" fmla="val -34320"/>
              <a:gd name="adj2" fmla="val 83223"/>
            </a:avLst>
          </a:prstGeom>
          <a:ln w="635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メール指導！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361</Words>
  <Application>Microsoft Office PowerPoint</Application>
  <PresentationFormat>ユーザー設定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 P丸ゴシック体M</vt:lpstr>
      <vt:lpstr>Yu Gothic</vt:lpstr>
      <vt:lpstr>Yu Gothic</vt:lpstr>
      <vt:lpstr>Calibri</vt:lpstr>
      <vt:lpstr>Century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あか</dc:title>
  <dc:creator>KIYOMI KADONO</dc:creator>
  <cp:lastModifiedBy>大阪技術振興協会 公益社団法人</cp:lastModifiedBy>
  <cp:revision>19</cp:revision>
  <cp:lastPrinted>2021-09-25T02:58:27Z</cp:lastPrinted>
  <dcterms:created xsi:type="dcterms:W3CDTF">2019-09-12T08:25:05Z</dcterms:created>
  <dcterms:modified xsi:type="dcterms:W3CDTF">2024-09-27T06:56:24Z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2019-09-12T00:00:00Z</vt:filetime>
  </property>
  <property fmtid="{D5CDD505-2E9C-101B-9397-08002B2CF9AE}" pid="3" name="Creator">
    <vt:lpwstr>Adobe Illustrator CC 23.0 (Macintosh)</vt:lpwstr>
  </property>
  <property fmtid="{D5CDD505-2E9C-101B-9397-08002B2CF9AE}" pid="4" name="LastSaved">
    <vt:filetime>2019-09-12T00:00:00Z</vt:filetime>
  </property>
</Properties>
</file>